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7"/>
  </p:notesMasterIdLst>
  <p:handoutMasterIdLst>
    <p:handoutMasterId r:id="rId8"/>
  </p:handoutMasterIdLst>
  <p:sldIdLst>
    <p:sldId id="370" r:id="rId2"/>
    <p:sldId id="363" r:id="rId3"/>
    <p:sldId id="368" r:id="rId4"/>
    <p:sldId id="367" r:id="rId5"/>
    <p:sldId id="369" r:id="rId6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CC00CC"/>
    <a:srgbClr val="000000"/>
    <a:srgbClr val="0099FF"/>
    <a:srgbClr val="0000FF"/>
    <a:srgbClr val="E671EF"/>
    <a:srgbClr val="F6B704"/>
    <a:srgbClr val="6BD147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81" autoAdjust="0"/>
  </p:normalViewPr>
  <p:slideViewPr>
    <p:cSldViewPr>
      <p:cViewPr varScale="1">
        <p:scale>
          <a:sx n="83" d="100"/>
          <a:sy n="83" d="100"/>
        </p:scale>
        <p:origin x="146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092" y="0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14F1700-DD39-4C89-BBEA-C84071567B07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092" y="9429305"/>
            <a:ext cx="2946065" cy="495793"/>
          </a:xfrm>
          <a:prstGeom prst="rect">
            <a:avLst/>
          </a:prstGeom>
        </p:spPr>
        <p:txBody>
          <a:bodyPr vert="horz" wrap="square" lIns="91290" tIns="45645" rIns="91290" bIns="456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CBB6EFE-F9EF-4AB7-95EE-5AD9D9C7446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0919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092" y="0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89329F9-7CE1-4457-9B10-F49654DB08E1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0" tIns="45645" rIns="91290" bIns="45645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0679" y="4714653"/>
            <a:ext cx="5436317" cy="4466756"/>
          </a:xfrm>
          <a:prstGeom prst="rect">
            <a:avLst/>
          </a:prstGeom>
        </p:spPr>
        <p:txBody>
          <a:bodyPr vert="horz" lIns="91290" tIns="45645" rIns="91290" bIns="45645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305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 anchor="b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092" y="9429305"/>
            <a:ext cx="2946065" cy="495793"/>
          </a:xfrm>
          <a:prstGeom prst="rect">
            <a:avLst/>
          </a:prstGeom>
        </p:spPr>
        <p:txBody>
          <a:bodyPr vert="horz" wrap="square" lIns="91290" tIns="45645" rIns="91290" bIns="456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0851DE94-9CCA-41DD-8F71-EF408853745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20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6932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7969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0BC52-ABC3-438B-A95C-E8C33D47DBAA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4DC7C-252A-452C-B5A8-790B9746F271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9FE2-AB67-4861-9CBE-0A773FEF9AE9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12B40-A0DA-4D1A-A20A-71BF3E74F813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B9DC1-3F31-47EF-9E20-ED127150B95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15DA3-959F-4339-9E7B-6722E538E534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07140-921A-437C-BB67-1A9963E306A2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DB3C7-E48E-4AF5-A1DC-894BB822BFFF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DA88-C30B-4615-8AC9-083D9E506EF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1C5D9-886B-4925-B1A8-8C521E3D2EDC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99BC7-4DBA-49C2-99D6-0CB1EA5002B8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8221748-97DD-4B7C-AEBA-EAC890B1B6F0}" type="slidenum">
              <a:rPr lang="en-GB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187003" y="1252790"/>
            <a:ext cx="8712968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Comitato di Sorveglianza del  </a:t>
            </a: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Programma Operativo </a:t>
            </a:r>
            <a:endParaRPr lang="it-IT" sz="2600" dirty="0" smtClean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lang="it-IT" sz="2600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395536" y="2708920"/>
            <a:ext cx="84249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22</a:t>
            </a:r>
          </a:p>
          <a:p>
            <a:endParaRPr lang="it-IT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82526" y="2756828"/>
            <a:ext cx="819393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Punto 4  dell’</a:t>
            </a:r>
            <a:r>
              <a:rPr kumimoji="0" lang="it-IT" b="1" i="0" u="none" strike="noStrike" cap="none" normalizeH="0" baseline="0" dirty="0" err="1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OdG</a:t>
            </a:r>
            <a:endParaRPr kumimoji="0" lang="it-IT" b="1" i="0" u="none" strike="noStrike" cap="none" normalizeH="0" baseline="0" dirty="0" smtClean="0">
              <a:ln>
                <a:noFill/>
              </a:ln>
              <a:effectLst/>
              <a:ea typeface="SimSun" pitchFamily="2" charset="-122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dirty="0" smtClean="0">
                <a:ea typeface="SimSun" pitchFamily="2" charset="-122"/>
                <a:cs typeface="Arial" panose="020B0604020202020204" pitchFamily="34" charset="0"/>
              </a:rPr>
              <a:t>Informativa sulle attività di valutazione e sul seguito dato alle risultanze delle valutazioni</a:t>
            </a:r>
            <a:endParaRPr kumimoji="0" lang="it-IT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15" name="Immagine 14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03" y="6105580"/>
            <a:ext cx="2674009" cy="733511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5868144" y="6179947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I.P.S.S.E.O.A. "Pietro Piazza</a:t>
            </a:r>
            <a:r>
              <a:rPr lang="it-IT" sz="1600" dirty="0">
                <a:solidFill>
                  <a:srgbClr val="0070C0"/>
                </a:solidFill>
              </a:rPr>
              <a:t>"</a:t>
            </a:r>
            <a:endParaRPr lang="it-IT" sz="1600" dirty="0" smtClean="0">
              <a:solidFill>
                <a:srgbClr val="0070C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482526" y="4638206"/>
            <a:ext cx="72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 Maurizio Caracci</a:t>
            </a: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Area 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Coordinamento per le Politiche di Coesione</a:t>
            </a:r>
            <a:endParaRPr lang="it-IT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</a:t>
            </a:r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dell’istruzione 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 della formazione professionale</a:t>
            </a:r>
            <a:endParaRPr lang="it-IT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92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37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0" y="1093110"/>
            <a:ext cx="9137104" cy="67710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000" dirty="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AGGIORNAMENTO DEL PIANO DI VALUTAZIONE</a:t>
            </a: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000" dirty="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PROGRAMMA OPERATIVO </a:t>
            </a:r>
            <a:r>
              <a:rPr lang="it-IT" sz="2000" dirty="0" smtClean="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- FONDO </a:t>
            </a:r>
            <a:r>
              <a:rPr lang="it-IT" sz="2000" dirty="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SOCIALE EUROPEO </a:t>
            </a:r>
            <a:r>
              <a:rPr lang="it-IT" sz="2000" dirty="0" smtClean="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2014-2020</a:t>
            </a:r>
            <a:endParaRPr lang="it-IT" sz="2000" dirty="0">
              <a:solidFill>
                <a:srgbClr val="0066CC"/>
              </a:solidFill>
              <a:cs typeface="Arial" panose="020B060402020202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87016" y="224072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66CC"/>
                </a:solidFill>
              </a:rPr>
              <a:t>Piano di Valutazione </a:t>
            </a:r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11560" y="1522024"/>
            <a:ext cx="7272808" cy="406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6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395536" y="2442750"/>
            <a:ext cx="824440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dk1"/>
                </a:solidFill>
                <a:cs typeface="Arial" panose="020B0604020202020204" pitchFamily="34" charset="0"/>
              </a:rPr>
              <a:t>Piano </a:t>
            </a:r>
            <a:r>
              <a:rPr lang="it-IT" dirty="0">
                <a:solidFill>
                  <a:schemeClr val="dk1"/>
                </a:solidFill>
                <a:cs typeface="Arial" panose="020B0604020202020204" pitchFamily="34" charset="0"/>
              </a:rPr>
              <a:t>di Valutazione </a:t>
            </a:r>
            <a:r>
              <a:rPr lang="it-IT" dirty="0" smtClean="0">
                <a:solidFill>
                  <a:schemeClr val="dk1"/>
                </a:solidFill>
                <a:cs typeface="Arial" panose="020B0604020202020204" pitchFamily="34" charset="0"/>
              </a:rPr>
              <a:t>(versione </a:t>
            </a:r>
            <a:r>
              <a:rPr lang="it-IT" dirty="0">
                <a:solidFill>
                  <a:schemeClr val="dk1"/>
                </a:solidFill>
                <a:cs typeface="Arial" panose="020B0604020202020204" pitchFamily="34" charset="0"/>
              </a:rPr>
              <a:t>1</a:t>
            </a:r>
            <a:r>
              <a:rPr lang="it-IT" dirty="0" smtClean="0">
                <a:solidFill>
                  <a:schemeClr val="dk1"/>
                </a:solidFill>
                <a:cs typeface="Arial" panose="020B0604020202020204" pitchFamily="34" charset="0"/>
              </a:rPr>
              <a:t>):</a:t>
            </a:r>
            <a:r>
              <a:rPr lang="it-IT" b="0" dirty="0" smtClean="0">
                <a:solidFill>
                  <a:schemeClr val="dk1"/>
                </a:solidFill>
                <a:cs typeface="Arial" panose="020B0604020202020204" pitchFamily="34" charset="0"/>
              </a:rPr>
              <a:t> </a:t>
            </a:r>
            <a:r>
              <a:rPr lang="it-IT" b="0" dirty="0">
                <a:solidFill>
                  <a:schemeClr val="dk1"/>
                </a:solidFill>
                <a:cs typeface="Arial" panose="020B0604020202020204" pitchFamily="34" charset="0"/>
              </a:rPr>
              <a:t>Comitato di sorveglianza </a:t>
            </a:r>
            <a:r>
              <a:rPr lang="it-IT" b="0" dirty="0" smtClean="0">
                <a:solidFill>
                  <a:schemeClr val="dk1"/>
                </a:solidFill>
                <a:cs typeface="Arial" panose="020B0604020202020204" pitchFamily="34" charset="0"/>
              </a:rPr>
              <a:t>procedura </a:t>
            </a:r>
            <a:r>
              <a:rPr lang="it-IT" b="0" dirty="0">
                <a:solidFill>
                  <a:schemeClr val="dk1"/>
                </a:solidFill>
                <a:cs typeface="Arial" panose="020B0604020202020204" pitchFamily="34" charset="0"/>
              </a:rPr>
              <a:t>scritta </a:t>
            </a:r>
            <a:r>
              <a:rPr lang="it-IT" b="0" dirty="0" smtClean="0">
                <a:solidFill>
                  <a:schemeClr val="dk1"/>
                </a:solidFill>
                <a:cs typeface="Arial" panose="020B0604020202020204" pitchFamily="34" charset="0"/>
              </a:rPr>
              <a:t>- 3 </a:t>
            </a:r>
            <a:r>
              <a:rPr lang="it-IT" b="0" dirty="0">
                <a:solidFill>
                  <a:schemeClr val="dk1"/>
                </a:solidFill>
                <a:cs typeface="Arial" panose="020B0604020202020204" pitchFamily="34" charset="0"/>
              </a:rPr>
              <a:t>novembre </a:t>
            </a:r>
            <a:r>
              <a:rPr lang="it-IT" b="0" dirty="0" smtClean="0">
                <a:solidFill>
                  <a:schemeClr val="dk1"/>
                </a:solidFill>
                <a:cs typeface="Arial" panose="020B0604020202020204" pitchFamily="34" charset="0"/>
              </a:rPr>
              <a:t>2015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dk1"/>
                </a:solidFill>
                <a:cs typeface="Arial" panose="020B0604020202020204" pitchFamily="34" charset="0"/>
              </a:rPr>
              <a:t>Piano </a:t>
            </a:r>
            <a:r>
              <a:rPr lang="it-IT" dirty="0">
                <a:solidFill>
                  <a:schemeClr val="dk1"/>
                </a:solidFill>
                <a:cs typeface="Arial" panose="020B0604020202020204" pitchFamily="34" charset="0"/>
              </a:rPr>
              <a:t>di Valutazione (versione 2): </a:t>
            </a:r>
            <a:r>
              <a:rPr lang="it-IT" b="0" dirty="0">
                <a:solidFill>
                  <a:schemeClr val="dk1"/>
                </a:solidFill>
                <a:cs typeface="Arial" panose="020B0604020202020204" pitchFamily="34" charset="0"/>
              </a:rPr>
              <a:t>Comitato di sorveglianza nella seduta del 26 giugno </a:t>
            </a:r>
            <a:r>
              <a:rPr lang="it-IT" b="0" dirty="0" smtClean="0">
                <a:solidFill>
                  <a:schemeClr val="dk1"/>
                </a:solidFill>
                <a:cs typeface="Arial" panose="020B0604020202020204" pitchFamily="34" charset="0"/>
              </a:rPr>
              <a:t>2017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chemeClr val="dk1"/>
                </a:solidFill>
                <a:cs typeface="Arial" panose="020B0604020202020204" pitchFamily="34" charset="0"/>
              </a:rPr>
              <a:t>Piano </a:t>
            </a:r>
            <a:r>
              <a:rPr lang="it-IT" dirty="0">
                <a:solidFill>
                  <a:schemeClr val="dk1"/>
                </a:solidFill>
                <a:cs typeface="Arial" panose="020B0604020202020204" pitchFamily="34" charset="0"/>
              </a:rPr>
              <a:t>di Valutazione (versione </a:t>
            </a:r>
            <a:r>
              <a:rPr lang="it-IT" dirty="0" smtClean="0">
                <a:solidFill>
                  <a:schemeClr val="dk1"/>
                </a:solidFill>
                <a:cs typeface="Arial" panose="020B0604020202020204" pitchFamily="34" charset="0"/>
              </a:rPr>
              <a:t>3): </a:t>
            </a:r>
            <a:r>
              <a:rPr lang="it-IT" b="0" dirty="0" smtClean="0">
                <a:solidFill>
                  <a:schemeClr val="dk1"/>
                </a:solidFill>
                <a:cs typeface="Arial" panose="020B0604020202020204" pitchFamily="34" charset="0"/>
              </a:rPr>
              <a:t>25 </a:t>
            </a:r>
            <a:r>
              <a:rPr lang="it-IT" b="0" dirty="0">
                <a:solidFill>
                  <a:schemeClr val="dk1"/>
                </a:solidFill>
                <a:cs typeface="Arial" panose="020B0604020202020204" pitchFamily="34" charset="0"/>
              </a:rPr>
              <a:t>giugno </a:t>
            </a:r>
            <a:r>
              <a:rPr lang="it-IT" b="0" dirty="0" smtClean="0">
                <a:solidFill>
                  <a:schemeClr val="dk1"/>
                </a:solidFill>
                <a:cs typeface="Arial" panose="020B0604020202020204" pitchFamily="34" charset="0"/>
              </a:rPr>
              <a:t>2019</a:t>
            </a:r>
            <a:endParaRPr lang="it-IT" b="0" dirty="0">
              <a:solidFill>
                <a:schemeClr val="dk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159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330424" y="740749"/>
            <a:ext cx="8640960" cy="67710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GB"/>
            </a:defPPr>
            <a:lvl1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dirty="0"/>
              <a:t>AGGIORNAMENTO DEL PIANO DI VALUTAZIONE</a:t>
            </a:r>
          </a:p>
          <a:p>
            <a:r>
              <a:rPr lang="it-IT" dirty="0"/>
              <a:t>PROGRAMMA OPERATIVO FONDO SOCIALE EUROPEO 2014-2020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330424" y="79191"/>
            <a:ext cx="8496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66CC"/>
                </a:solidFill>
              </a:rPr>
              <a:t>Piano di Valutazione </a:t>
            </a:r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11560" y="1522024"/>
            <a:ext cx="7272808" cy="406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6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36712" y="1677531"/>
            <a:ext cx="86774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000" b="0" dirty="0">
                <a:solidFill>
                  <a:schemeClr val="dk1"/>
                </a:solidFill>
                <a:cs typeface="Arial" panose="020B0604020202020204" pitchFamily="34" charset="0"/>
              </a:rPr>
              <a:t>Le principali revisioni del Piano sono di seguito </a:t>
            </a:r>
            <a:r>
              <a:rPr lang="it-IT" sz="2000" b="0" dirty="0" smtClean="0">
                <a:solidFill>
                  <a:schemeClr val="dk1"/>
                </a:solidFill>
                <a:cs typeface="Arial" panose="020B0604020202020204" pitchFamily="34" charset="0"/>
              </a:rPr>
              <a:t>indicate: </a:t>
            </a:r>
            <a:endParaRPr lang="it-IT" sz="2000" b="0" dirty="0">
              <a:solidFill>
                <a:schemeClr val="dk1"/>
              </a:solidFill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dirty="0" smtClean="0">
                <a:solidFill>
                  <a:schemeClr val="dk1"/>
                </a:solidFill>
                <a:cs typeface="Arial" panose="020B0604020202020204" pitchFamily="34" charset="0"/>
              </a:rPr>
              <a:t>Inserimento</a:t>
            </a:r>
            <a:r>
              <a:rPr lang="it-IT" sz="2000" b="0" dirty="0">
                <a:solidFill>
                  <a:schemeClr val="dk1"/>
                </a:solidFill>
                <a:cs typeface="Arial" panose="020B0604020202020204" pitchFamily="34" charset="0"/>
              </a:rPr>
              <a:t>, tra i soggetti valutatori </a:t>
            </a:r>
            <a:r>
              <a:rPr lang="it-IT" sz="2000" b="0" dirty="0" smtClean="0">
                <a:solidFill>
                  <a:schemeClr val="dk1"/>
                </a:solidFill>
                <a:cs typeface="Arial" panose="020B0604020202020204" pitchFamily="34" charset="0"/>
              </a:rPr>
              <a:t>del </a:t>
            </a:r>
            <a:r>
              <a:rPr lang="it-IT" sz="2000" b="0" dirty="0">
                <a:solidFill>
                  <a:schemeClr val="dk1"/>
                </a:solidFill>
                <a:cs typeface="Arial" panose="020B0604020202020204" pitchFamily="34" charset="0"/>
              </a:rPr>
              <a:t>Nucleo Regionale di Valutazione e Verifica degli Investimenti Pubblici </a:t>
            </a:r>
            <a:r>
              <a:rPr lang="it-IT" sz="2000" b="0" dirty="0" smtClean="0">
                <a:solidFill>
                  <a:schemeClr val="dk1"/>
                </a:solidFill>
                <a:cs typeface="Arial" panose="020B0604020202020204" pitchFamily="34" charset="0"/>
              </a:rPr>
              <a:t>(</a:t>
            </a:r>
            <a:r>
              <a:rPr lang="it-IT" sz="2000" b="0" dirty="0">
                <a:solidFill>
                  <a:schemeClr val="dk1"/>
                </a:solidFill>
                <a:cs typeface="Arial" panose="020B0604020202020204" pitchFamily="34" charset="0"/>
              </a:rPr>
              <a:t>NVVIP) della Regione Siciliana.  </a:t>
            </a:r>
            <a:r>
              <a:rPr lang="it-IT" sz="2000" b="0" dirty="0" smtClean="0">
                <a:solidFill>
                  <a:schemeClr val="dk1"/>
                </a:solidFill>
                <a:cs typeface="Arial" panose="020B0604020202020204" pitchFamily="34" charset="0"/>
              </a:rPr>
              <a:t>                                                                               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000" b="0" dirty="0" smtClean="0">
                <a:solidFill>
                  <a:schemeClr val="dk1"/>
                </a:solidFill>
                <a:cs typeface="Arial" panose="020B0604020202020204" pitchFamily="34" charset="0"/>
              </a:rPr>
              <a:t>Si </a:t>
            </a:r>
            <a:r>
              <a:rPr lang="it-IT" sz="2000" b="0" dirty="0">
                <a:solidFill>
                  <a:schemeClr val="dk1"/>
                </a:solidFill>
                <a:cs typeface="Arial" panose="020B0604020202020204" pitchFamily="34" charset="0"/>
              </a:rPr>
              <a:t>tratta di un impegno che interesserà in particolare l’analisi valutativa in itinere del Programma. 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000" b="0" dirty="0" smtClean="0">
                <a:solidFill>
                  <a:schemeClr val="dk1"/>
                </a:solidFill>
                <a:cs typeface="Arial" panose="020B0604020202020204" pitchFamily="34" charset="0"/>
              </a:rPr>
              <a:t>Le </a:t>
            </a:r>
            <a:r>
              <a:rPr lang="it-IT" sz="2000" dirty="0">
                <a:solidFill>
                  <a:schemeClr val="dk1"/>
                </a:solidFill>
                <a:cs typeface="Arial" panose="020B0604020202020204" pitchFamily="34" charset="0"/>
              </a:rPr>
              <a:t>risorse finanziarie </a:t>
            </a:r>
            <a:r>
              <a:rPr lang="it-IT" sz="2000" b="0" dirty="0">
                <a:solidFill>
                  <a:schemeClr val="dk1"/>
                </a:solidFill>
                <a:cs typeface="Arial" panose="020B0604020202020204" pitchFamily="34" charset="0"/>
              </a:rPr>
              <a:t>sono state </a:t>
            </a:r>
            <a:r>
              <a:rPr lang="it-IT" sz="2000" b="0" dirty="0" smtClean="0">
                <a:solidFill>
                  <a:schemeClr val="dk1"/>
                </a:solidFill>
                <a:cs typeface="Arial" panose="020B0604020202020204" pitchFamily="34" charset="0"/>
              </a:rPr>
              <a:t>rideterminate: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000" b="0" dirty="0" smtClean="0">
                <a:solidFill>
                  <a:schemeClr val="dk1"/>
                </a:solidFill>
                <a:cs typeface="Arial" panose="020B0604020202020204" pitchFamily="34" charset="0"/>
              </a:rPr>
              <a:t>	</a:t>
            </a:r>
            <a:r>
              <a:rPr lang="it-IT" sz="2000" b="0" dirty="0" smtClean="0">
                <a:solidFill>
                  <a:schemeClr val="dk1"/>
                </a:solidFill>
                <a:cs typeface="Arial" panose="020B0604020202020204" pitchFamily="34" charset="0"/>
              </a:rPr>
              <a:t>- </a:t>
            </a:r>
            <a:r>
              <a:rPr lang="it-IT" sz="2000" b="0" dirty="0" smtClean="0">
                <a:solidFill>
                  <a:schemeClr val="dk1"/>
                </a:solidFill>
                <a:cs typeface="Arial" panose="020B0604020202020204" pitchFamily="34" charset="0"/>
              </a:rPr>
              <a:t>da </a:t>
            </a:r>
            <a:r>
              <a:rPr lang="it-IT" sz="2000" b="0" dirty="0" smtClean="0">
                <a:solidFill>
                  <a:schemeClr val="dk1"/>
                </a:solidFill>
                <a:cs typeface="Arial" panose="020B0604020202020204" pitchFamily="34" charset="0"/>
              </a:rPr>
              <a:t>€. 1.500.000,00 </a:t>
            </a:r>
            <a:r>
              <a:rPr lang="it-IT" sz="2000" b="0" dirty="0">
                <a:solidFill>
                  <a:schemeClr val="dk1"/>
                </a:solidFill>
                <a:cs typeface="Arial" panose="020B0604020202020204" pitchFamily="34" charset="0"/>
              </a:rPr>
              <a:t>a </a:t>
            </a:r>
            <a:r>
              <a:rPr lang="it-IT" sz="2000" b="0" dirty="0" smtClean="0">
                <a:solidFill>
                  <a:schemeClr val="dk1"/>
                </a:solidFill>
                <a:cs typeface="Arial" panose="020B0604020202020204" pitchFamily="34" charset="0"/>
              </a:rPr>
              <a:t>€. 900.000.000 </a:t>
            </a:r>
            <a:r>
              <a:rPr lang="it-IT" sz="2000" b="0" dirty="0">
                <a:solidFill>
                  <a:schemeClr val="dk1"/>
                </a:solidFill>
                <a:cs typeface="Arial" panose="020B0604020202020204" pitchFamily="34" charset="0"/>
              </a:rPr>
              <a:t>(al netto d’IVA) </a:t>
            </a:r>
            <a:r>
              <a:rPr lang="it-IT" sz="2000" b="0" dirty="0" smtClean="0">
                <a:solidFill>
                  <a:schemeClr val="dk1"/>
                </a:solidFill>
                <a:cs typeface="Arial" panose="020B0604020202020204" pitchFamily="34" charset="0"/>
              </a:rPr>
              <a:t>per la </a:t>
            </a:r>
            <a:r>
              <a:rPr lang="it-IT" sz="2000" b="0" smtClean="0">
                <a:solidFill>
                  <a:schemeClr val="dk1"/>
                </a:solidFill>
                <a:cs typeface="Arial" panose="020B0604020202020204" pitchFamily="34" charset="0"/>
              </a:rPr>
              <a:t>	</a:t>
            </a:r>
            <a:r>
              <a:rPr lang="it-IT" sz="2000" b="0" smtClean="0">
                <a:solidFill>
                  <a:schemeClr val="dk1"/>
                </a:solidFill>
                <a:cs typeface="Arial" panose="020B0604020202020204" pitchFamily="34" charset="0"/>
              </a:rPr>
              <a:t>valutazione </a:t>
            </a:r>
            <a:r>
              <a:rPr lang="it-IT" sz="2000" b="0" dirty="0" smtClean="0">
                <a:solidFill>
                  <a:schemeClr val="dk1"/>
                </a:solidFill>
                <a:cs typeface="Arial" panose="020B0604020202020204" pitchFamily="34" charset="0"/>
              </a:rPr>
              <a:t>del PO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000" b="0" dirty="0" smtClean="0">
                <a:solidFill>
                  <a:schemeClr val="dk1"/>
                </a:solidFill>
                <a:cs typeface="Arial" panose="020B0604020202020204" pitchFamily="34" charset="0"/>
              </a:rPr>
              <a:t>	- da </a:t>
            </a:r>
            <a:r>
              <a:rPr lang="it-IT" sz="2000" b="0" dirty="0">
                <a:solidFill>
                  <a:schemeClr val="dk1"/>
                </a:solidFill>
                <a:cs typeface="Arial" panose="020B0604020202020204" pitchFamily="34" charset="0"/>
              </a:rPr>
              <a:t>€. 300.000,00 a </a:t>
            </a:r>
            <a:r>
              <a:rPr lang="it-IT" sz="2000" b="0" dirty="0" smtClean="0">
                <a:solidFill>
                  <a:schemeClr val="dk1"/>
                </a:solidFill>
                <a:cs typeface="Arial" panose="020B0604020202020204" pitchFamily="34" charset="0"/>
              </a:rPr>
              <a:t>€. 200.000,00 (</a:t>
            </a:r>
            <a:r>
              <a:rPr lang="it-IT" sz="2000" b="0" dirty="0">
                <a:solidFill>
                  <a:schemeClr val="dk1"/>
                </a:solidFill>
                <a:cs typeface="Arial" panose="020B0604020202020204" pitchFamily="34" charset="0"/>
              </a:rPr>
              <a:t>al netto d’IVA) </a:t>
            </a:r>
            <a:r>
              <a:rPr lang="it-IT" sz="2000" b="0" dirty="0" smtClean="0">
                <a:solidFill>
                  <a:schemeClr val="dk1"/>
                </a:solidFill>
                <a:cs typeface="Arial" panose="020B0604020202020204" pitchFamily="34" charset="0"/>
              </a:rPr>
              <a:t>per </a:t>
            </a:r>
            <a:r>
              <a:rPr lang="it-IT" sz="2000" b="0" dirty="0">
                <a:solidFill>
                  <a:schemeClr val="dk1"/>
                </a:solidFill>
                <a:cs typeface="Arial" panose="020B0604020202020204" pitchFamily="34" charset="0"/>
              </a:rPr>
              <a:t>la </a:t>
            </a:r>
            <a:r>
              <a:rPr lang="it-IT" sz="2000" b="0" dirty="0" smtClean="0">
                <a:solidFill>
                  <a:schemeClr val="dk1"/>
                </a:solidFill>
                <a:cs typeface="Arial" panose="020B0604020202020204" pitchFamily="34" charset="0"/>
              </a:rPr>
              <a:t>	valutazione </a:t>
            </a:r>
            <a:r>
              <a:rPr lang="it-IT" sz="2000" b="0" dirty="0">
                <a:solidFill>
                  <a:schemeClr val="dk1"/>
                </a:solidFill>
                <a:cs typeface="Arial" panose="020B0604020202020204" pitchFamily="34" charset="0"/>
              </a:rPr>
              <a:t>del piano di </a:t>
            </a:r>
            <a:r>
              <a:rPr lang="it-IT" sz="2000" b="0" dirty="0" smtClean="0">
                <a:solidFill>
                  <a:schemeClr val="dk1"/>
                </a:solidFill>
                <a:cs typeface="Arial" panose="020B0604020202020204" pitchFamily="34" charset="0"/>
              </a:rPr>
              <a:t>comunicazione</a:t>
            </a:r>
            <a:endParaRPr lang="it-IT" sz="2000" b="0" dirty="0">
              <a:solidFill>
                <a:schemeClr val="dk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20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37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87107" y="980980"/>
            <a:ext cx="8640960" cy="67710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GB"/>
            </a:defPPr>
            <a:lvl1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dirty="0"/>
              <a:t>Quadro di sintesi delle valutazioni riprogrammate: Nucleo Regionale di Valutazione e Verifica degli Investimenti Pubblici del (NVVIP)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395028" y="135040"/>
            <a:ext cx="8425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66CC"/>
                </a:solidFill>
              </a:rPr>
              <a:t>Piano di Valutazione </a:t>
            </a:r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11560" y="1522024"/>
            <a:ext cx="7272808" cy="406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6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153" y="2512133"/>
            <a:ext cx="7634553" cy="354817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CasellaDiTesto 9"/>
          <p:cNvSpPr txBox="1"/>
          <p:nvPr/>
        </p:nvSpPr>
        <p:spPr>
          <a:xfrm>
            <a:off x="2829374" y="1944117"/>
            <a:ext cx="3556427" cy="3847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GB"/>
            </a:defPPr>
            <a:lvl1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dirty="0" smtClean="0">
                <a:solidFill>
                  <a:schemeClr val="tx1"/>
                </a:solidFill>
              </a:rPr>
              <a:t>CRONOPROGRAMMA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47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37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1277553" y="880764"/>
            <a:ext cx="6804916" cy="67710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GB"/>
            </a:defPPr>
            <a:lvl1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dirty="0"/>
              <a:t>Quadro di sintesi delle valutazioni riprogrammate: Valutatore indipendente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25092" y="116364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66CC"/>
                </a:solidFill>
              </a:rPr>
              <a:t>Piano di Valutazione </a:t>
            </a:r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11560" y="1522024"/>
            <a:ext cx="7272808" cy="406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6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755576" y="1628980"/>
            <a:ext cx="7848871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 smtClean="0"/>
          </a:p>
          <a:p>
            <a:pPr algn="just">
              <a:spcAft>
                <a:spcPts val="1200"/>
              </a:spcAft>
            </a:pPr>
            <a:endParaRPr lang="it-IT" b="0" dirty="0">
              <a:solidFill>
                <a:schemeClr val="dk1"/>
              </a:solidFill>
              <a:latin typeface="+mn-lt"/>
            </a:endParaRPr>
          </a:p>
          <a:p>
            <a:pPr>
              <a:spcAft>
                <a:spcPts val="1200"/>
              </a:spcAft>
            </a:pP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444" y="2225133"/>
            <a:ext cx="8533134" cy="3925001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2775370" y="1685790"/>
            <a:ext cx="3556427" cy="3847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defPPr>
              <a:defRPr lang="en-GB"/>
            </a:defPPr>
            <a:lvl1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dirty="0" smtClean="0">
                <a:solidFill>
                  <a:schemeClr val="tx1"/>
                </a:solidFill>
              </a:rPr>
              <a:t>CRONOPROGRAMMA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11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3700</TotalTime>
  <Words>222</Words>
  <Application>Microsoft Office PowerPoint</Application>
  <PresentationFormat>Presentazione su schermo (4:3)</PresentationFormat>
  <Paragraphs>34</Paragraphs>
  <Slides>5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0" baseType="lpstr">
      <vt:lpstr>ＭＳ Ｐゴシック</vt:lpstr>
      <vt:lpstr>SimSun</vt:lpstr>
      <vt:lpstr>Arial</vt:lpstr>
      <vt:lpstr>Calibri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College of Europe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gdoleans</dc:creator>
  <cp:lastModifiedBy>ClesSicilia03</cp:lastModifiedBy>
  <cp:revision>538</cp:revision>
  <cp:lastPrinted>2019-06-19T22:07:07Z</cp:lastPrinted>
  <dcterms:created xsi:type="dcterms:W3CDTF">2007-03-15T14:10:26Z</dcterms:created>
  <dcterms:modified xsi:type="dcterms:W3CDTF">2019-06-24T16:55:45Z</dcterms:modified>
</cp:coreProperties>
</file>